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5"/>
  </p:notesMasterIdLst>
  <p:handoutMasterIdLst>
    <p:handoutMasterId r:id="rId16"/>
  </p:handoutMasterIdLst>
  <p:sldIdLst>
    <p:sldId id="257" r:id="rId2"/>
    <p:sldId id="276" r:id="rId3"/>
    <p:sldId id="261" r:id="rId4"/>
    <p:sldId id="262" r:id="rId5"/>
    <p:sldId id="264" r:id="rId6"/>
    <p:sldId id="265" r:id="rId7"/>
    <p:sldId id="266" r:id="rId8"/>
    <p:sldId id="267" r:id="rId9"/>
    <p:sldId id="269" r:id="rId10"/>
    <p:sldId id="270" r:id="rId11"/>
    <p:sldId id="272" r:id="rId12"/>
    <p:sldId id="274" r:id="rId13"/>
    <p:sldId id="275" r:id="rId14"/>
  </p:sldIdLst>
  <p:sldSz cx="9144000" cy="6858000" type="screen4x3"/>
  <p:notesSz cx="6946900" cy="100838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269E05D-43F2-4DE9-91F6-E731E3665D89}">
          <p14:sldIdLst>
            <p14:sldId id="257"/>
            <p14:sldId id="276"/>
          </p14:sldIdLst>
        </p14:section>
        <p14:section name="Formulate a Strategy" id="{84CCB579-59DF-44DF-9C08-D00BD5A50E1B}">
          <p14:sldIdLst>
            <p14:sldId id="261"/>
            <p14:sldId id="262"/>
          </p14:sldIdLst>
        </p14:section>
        <p14:section name="Appropriate Structure" id="{7D62B642-147D-4757-8A37-75093F35DAF0}">
          <p14:sldIdLst>
            <p14:sldId id="264"/>
            <p14:sldId id="265"/>
            <p14:sldId id="266"/>
            <p14:sldId id="267"/>
          </p14:sldIdLst>
        </p14:section>
        <p14:section name="Visual Aids" id="{B2A0AEDD-BF64-459E-BBA8-1405783876EF}">
          <p14:sldIdLst>
            <p14:sldId id="269"/>
            <p14:sldId id="270"/>
          </p14:sldIdLst>
        </p14:section>
        <p14:section name="Delivering your Presentation" id="{FC4F78A0-8E10-4C7E-980F-60D913998BE8}">
          <p14:sldIdLst>
            <p14:sldId id="272"/>
          </p14:sldIdLst>
        </p14:section>
        <p14:section name="Handle Q &amp; A effectively" id="{3C8992C7-828C-4F1B-AE47-094B1C678E1C}">
          <p14:sldIdLst>
            <p14:sldId id="274"/>
          </p14:sldIdLst>
        </p14:section>
        <p14:section name="Untitled Section" id="{7E13B551-04A3-4C67-83BD-DE275BF61DDD}">
          <p14:sldIdLst>
            <p14:sldId id="27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-4002" y="-96"/>
      </p:cViewPr>
      <p:guideLst>
        <p:guide orient="horz" pos="3176"/>
        <p:guide pos="218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946150" y="9690100"/>
            <a:ext cx="90678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46150" y="-63500"/>
            <a:ext cx="90678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30650" cy="50482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US"/>
              <a:t>Communication Skills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5413" y="0"/>
            <a:ext cx="3009900" cy="50482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>
              <a:defRPr sz="1300" smtClean="0"/>
            </a:lvl1pPr>
          </a:lstStyle>
          <a:p>
            <a:pPr>
              <a:defRPr/>
            </a:pPr>
            <a:r>
              <a:rPr lang="en-US"/>
              <a:t>Wednesday Jun 01, 2011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77388"/>
            <a:ext cx="3930650" cy="50482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US"/>
              <a:t>SWE 205: Introduction to Software Engineering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5413" y="9577388"/>
            <a:ext cx="3009900" cy="50482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>
              <a:defRPr sz="1300"/>
            </a:lvl1pPr>
          </a:lstStyle>
          <a:p>
            <a:pPr>
              <a:defRPr/>
            </a:pPr>
            <a:fld id="{98085C73-EA4F-4CD2-9304-47C9CC7E01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515843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9900" cy="50482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Communication Skills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5413" y="0"/>
            <a:ext cx="3009900" cy="50482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Wednesday Jun 01, 2011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755650"/>
            <a:ext cx="5041900" cy="37814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310" tIns="48655" rIns="97310" bIns="4865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789488"/>
            <a:ext cx="5556250" cy="4538662"/>
          </a:xfrm>
          <a:prstGeom prst="rect">
            <a:avLst/>
          </a:prstGeom>
        </p:spPr>
        <p:txBody>
          <a:bodyPr vert="horz" lIns="97310" tIns="48655" rIns="97310" bIns="4865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77388"/>
            <a:ext cx="3009900" cy="50482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SWE 205: Introduction to Software Engineering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5413" y="9577388"/>
            <a:ext cx="3009900" cy="50482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6257779D-F6B4-4F3B-AB40-B4C7B61389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6770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D451A8-DE33-4250-8B09-0F6B1F504A2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Wednesday Jun 01, 2011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SWE 205: Introduction to Software Engineering</a:t>
            </a:r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Communication Skills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D3851C4C-BD69-475C-8037-276306FB90FD}" type="datetimeFigureOut">
              <a:rPr lang="en-US" smtClean="0"/>
              <a:pPr>
                <a:defRPr/>
              </a:pPr>
              <a:t>12/4/2011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096CF-EAB2-47BB-B855-6439CC16F7E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77C4D-2E4C-42A4-8809-829ABDD7A959}" type="datetimeFigureOut">
              <a:rPr lang="en-US" smtClean="0"/>
              <a:pPr>
                <a:defRPr/>
              </a:pPr>
              <a:t>12/4/2011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E7A7E-A294-4B27-8FB2-16B21BA0D89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8D4F3-FF42-4854-8793-72A90CF8990D}" type="datetimeFigureOut">
              <a:rPr lang="en-US" smtClean="0"/>
              <a:pPr>
                <a:defRPr/>
              </a:pPr>
              <a:t>12/4/2011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C8CBE-B92D-4D7A-B592-F49CB20BF33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28CBE-CFE0-4A27-B0B9-4039EF6E4CDB}" type="datetimeFigureOut">
              <a:rPr lang="en-US" smtClean="0"/>
              <a:pPr>
                <a:defRPr/>
              </a:pPr>
              <a:t>12/4/2011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4B975-93FA-4B72-9761-468C5B086D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CF44C-EBFF-43FA-B90B-C967E4E648F3}" type="datetimeFigureOut">
              <a:rPr lang="en-US" smtClean="0"/>
              <a:pPr>
                <a:defRPr/>
              </a:pPr>
              <a:t>12/4/2011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5BC24-BCE2-4556-8CC2-91FCAE91D84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F6EA2-FB6D-4750-9213-2D65B2D78714}" type="datetimeFigureOut">
              <a:rPr lang="en-US" smtClean="0"/>
              <a:pPr>
                <a:defRPr/>
              </a:pPr>
              <a:t>12/4/2011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D7336-54D6-4D8A-9449-B81916800E6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89276030-D0A4-442B-9ACE-CD70D58093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02860295-03F5-48C1-98A0-2FB26CAD6682}" type="datetimeFigureOut">
              <a:rPr lang="en-US" smtClean="0"/>
              <a:pPr>
                <a:defRPr/>
              </a:pPr>
              <a:t>12/4/2011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1D3F7-B07C-4FB6-B669-9A65756BF9D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9EF4448-B8F8-4C41-A0DE-506394CE47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EADC4BC-B9A7-49D4-AAC2-8BC4949DF6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B76FA-7042-4894-A5D1-261F8BE2F9AD}" type="datetimeFigureOut">
              <a:rPr lang="en-US" smtClean="0"/>
              <a:pPr>
                <a:defRPr/>
              </a:pPr>
              <a:t>12/4/2011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DAC5E-8B3A-4294-8DEB-9FF89ACAD0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9276030-D0A4-442B-9ACE-CD70D58093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  <p:sldLayoutId id="2147483903" r:id="rId15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700" dirty="0" smtClean="0"/>
              <a:t>Lecture # </a:t>
            </a:r>
            <a:r>
              <a:rPr lang="en-US" sz="2700" dirty="0" smtClean="0"/>
              <a:t>26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dirty="0"/>
              <a:t>Communication Skills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14340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Giving Oral Presentation</a:t>
            </a:r>
          </a:p>
          <a:p>
            <a:pPr marL="274638" lvl="1" indent="0" eaLnBrk="1" hangingPunct="1">
              <a:buFont typeface="Wingdings 3" pitchFamily="18" charset="2"/>
              <a:buNone/>
            </a:pPr>
            <a:r>
              <a:rPr lang="en-US" smtClean="0"/>
              <a:t>1.  Formulate a strategy</a:t>
            </a:r>
          </a:p>
          <a:p>
            <a:pPr marL="274638" lvl="1" indent="0" eaLnBrk="1" hangingPunct="1">
              <a:buFont typeface="Wingdings 3" pitchFamily="18" charset="2"/>
              <a:buNone/>
            </a:pPr>
            <a:r>
              <a:rPr lang="en-US" smtClean="0"/>
              <a:t>2.  Choose an appropriate structure</a:t>
            </a:r>
          </a:p>
          <a:p>
            <a:pPr marL="274638" lvl="1" indent="0" eaLnBrk="1" hangingPunct="1">
              <a:buFont typeface="Wingdings 3" pitchFamily="18" charset="2"/>
              <a:buNone/>
            </a:pPr>
            <a:r>
              <a:rPr lang="en-US" smtClean="0"/>
              <a:t>3.  Create visual aids to enhance your presentation</a:t>
            </a:r>
          </a:p>
          <a:p>
            <a:pPr marL="274638" lvl="1" indent="0" eaLnBrk="1" hangingPunct="1">
              <a:buFont typeface="Wingdings 3" pitchFamily="18" charset="2"/>
              <a:buNone/>
            </a:pPr>
            <a:r>
              <a:rPr lang="en-US" smtClean="0"/>
              <a:t>4.  Strive for effective and natural delivery</a:t>
            </a:r>
          </a:p>
          <a:p>
            <a:pPr marL="274638" lvl="1" indent="0" eaLnBrk="1" hangingPunct="1">
              <a:buFont typeface="Wingdings 3" pitchFamily="18" charset="2"/>
              <a:buNone/>
            </a:pPr>
            <a:r>
              <a:rPr lang="en-US" smtClean="0"/>
              <a:t>5.  Handle Q &amp; A effectively</a:t>
            </a:r>
          </a:p>
          <a:p>
            <a:pPr eaLnBrk="1" hangingPunct="1"/>
            <a:endParaRPr lang="en-US" smtClean="0"/>
          </a:p>
        </p:txBody>
      </p:sp>
      <p:sp>
        <p:nvSpPr>
          <p:cNvPr id="14341" name="Rectangle 3"/>
          <p:cNvSpPr txBox="1">
            <a:spLocks noChangeArrowheads="1"/>
          </p:cNvSpPr>
          <p:nvPr/>
        </p:nvSpPr>
        <p:spPr bwMode="auto">
          <a:xfrm>
            <a:off x="457200" y="5867400"/>
            <a:ext cx="82296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" pitchFamily="2" charset="2"/>
              <a:buNone/>
            </a:pPr>
            <a:r>
              <a:rPr lang="en-US" sz="2000" b="1">
                <a:latin typeface="Bookman Old Style" pitchFamily="18" charset="0"/>
              </a:rPr>
              <a:t>This presentation is based largely on MIT Communication Skills Lectures.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3.  Create visual aids (cont.)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Font typeface="Wingdings 3" pitchFamily="18" charset="2"/>
              <a:buNone/>
              <a:defRPr/>
            </a:pPr>
            <a:r>
              <a:rPr lang="en-US" sz="2800" dirty="0"/>
              <a:t>Creating appropriate medium for visual aids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For example, Transparencies</a:t>
            </a:r>
          </a:p>
          <a:p>
            <a:pPr eaLnBrk="1" hangingPunct="1">
              <a:defRPr/>
            </a:pPr>
            <a:r>
              <a:rPr lang="en-US" dirty="0" smtClean="0"/>
              <a:t>Advantages</a:t>
            </a:r>
          </a:p>
          <a:p>
            <a:pPr lvl="1" eaLnBrk="1" hangingPunct="1">
              <a:defRPr/>
            </a:pPr>
            <a:r>
              <a:rPr lang="en-US" dirty="0" smtClean="0"/>
              <a:t>Easy and inexpensive</a:t>
            </a:r>
          </a:p>
          <a:p>
            <a:pPr lvl="1" eaLnBrk="1" hangingPunct="1">
              <a:defRPr/>
            </a:pPr>
            <a:r>
              <a:rPr lang="en-US" dirty="0" smtClean="0"/>
              <a:t>Flexible </a:t>
            </a:r>
          </a:p>
          <a:p>
            <a:pPr lvl="1" eaLnBrk="1" hangingPunct="1">
              <a:defRPr/>
            </a:pPr>
            <a:r>
              <a:rPr lang="en-US" dirty="0" smtClean="0"/>
              <a:t>Low tech and relatively dependable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D8B5616-5345-433E-B9DB-D5B7C82281DE}" type="slidenum">
              <a:rPr lang="ar-SA" smtClean="0">
                <a:solidFill>
                  <a:schemeClr val="tx2"/>
                </a:solidFill>
              </a:rPr>
              <a:pPr eaLnBrk="1" hangingPunct="1"/>
              <a:t>10</a:t>
            </a:fld>
            <a:endParaRPr lang="en-US" smtClean="0">
              <a:solidFill>
                <a:schemeClr val="tx2"/>
              </a:solidFill>
            </a:endParaRPr>
          </a:p>
        </p:txBody>
      </p:sp>
      <p:sp>
        <p:nvSpPr>
          <p:cNvPr id="376836" name="Rectangle 4"/>
          <p:cNvSpPr>
            <a:spLocks noChangeArrowheads="1"/>
          </p:cNvSpPr>
          <p:nvPr/>
        </p:nvSpPr>
        <p:spPr bwMode="auto">
          <a:xfrm>
            <a:off x="762000" y="4114800"/>
            <a:ext cx="7467600" cy="1447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457200" indent="-457200" algn="ctr">
              <a:buFont typeface="Arial" charset="0"/>
              <a:buNone/>
            </a:pPr>
            <a:r>
              <a:rPr lang="en-US" sz="2800"/>
              <a:t>Remember: You are the presentation – </a:t>
            </a:r>
          </a:p>
          <a:p>
            <a:pPr marL="457200" indent="-457200" algn="ctr">
              <a:buFont typeface="Arial" charset="0"/>
              <a:buNone/>
            </a:pPr>
            <a:r>
              <a:rPr lang="en-US" sz="2800"/>
              <a:t>the visuals are not.</a:t>
            </a: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5930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13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53807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Formulate a Strategy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536700" y="0"/>
            <a:ext cx="163651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Appropriate Structure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175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Visual Aids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445000" y="0"/>
            <a:ext cx="203127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Delivering your Presentation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6"/>
          <p:cNvSpPr/>
          <p:nvPr/>
        </p:nvSpPr>
        <p:spPr>
          <a:xfrm>
            <a:off x="6477000" y="0"/>
            <a:ext cx="1771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Handle Q &amp; A effectively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6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68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4.  Strive for effective and natural delivery</a:t>
            </a:r>
          </a:p>
        </p:txBody>
      </p:sp>
      <p:sp>
        <p:nvSpPr>
          <p:cNvPr id="3788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Font typeface="Wingdings 3" pitchFamily="18" charset="2"/>
              <a:buNone/>
              <a:defRPr/>
            </a:pPr>
            <a:r>
              <a:rPr lang="en-US" sz="2800" dirty="0"/>
              <a:t>Delivering your presentation</a:t>
            </a:r>
            <a:endParaRPr lang="en-US" sz="2800" dirty="0" smtClean="0"/>
          </a:p>
          <a:p>
            <a:pPr eaLnBrk="1" hangingPunct="1">
              <a:defRPr/>
            </a:pPr>
            <a:r>
              <a:rPr lang="en-US" sz="2800" dirty="0" smtClean="0"/>
              <a:t>Verbal – sound natural &amp; conversational</a:t>
            </a:r>
          </a:p>
          <a:p>
            <a:pPr lvl="1" eaLnBrk="1" hangingPunct="1">
              <a:defRPr/>
            </a:pPr>
            <a:r>
              <a:rPr lang="en-US" sz="2400" dirty="0" smtClean="0"/>
              <a:t>Tone, pitch, pace</a:t>
            </a:r>
          </a:p>
          <a:p>
            <a:pPr lvl="1" eaLnBrk="1" hangingPunct="1">
              <a:defRPr/>
            </a:pPr>
            <a:r>
              <a:rPr lang="en-US" sz="2400" dirty="0" smtClean="0"/>
              <a:t>Fluency</a:t>
            </a:r>
          </a:p>
          <a:p>
            <a:pPr eaLnBrk="1" hangingPunct="1">
              <a:defRPr/>
            </a:pPr>
            <a:r>
              <a:rPr lang="en-US" sz="2800" dirty="0" smtClean="0"/>
              <a:t>Nonverbal – Project confidence &amp; enthusiasm</a:t>
            </a:r>
          </a:p>
          <a:p>
            <a:pPr lvl="1" eaLnBrk="1" hangingPunct="1">
              <a:defRPr/>
            </a:pPr>
            <a:r>
              <a:rPr lang="en-US" sz="2400" dirty="0" smtClean="0"/>
              <a:t>Confidence</a:t>
            </a:r>
          </a:p>
          <a:p>
            <a:pPr lvl="1" eaLnBrk="1" hangingPunct="1">
              <a:defRPr/>
            </a:pPr>
            <a:r>
              <a:rPr lang="en-US" sz="2400" dirty="0" smtClean="0"/>
              <a:t>Movement, use of space</a:t>
            </a:r>
          </a:p>
          <a:p>
            <a:pPr lvl="1" eaLnBrk="1" hangingPunct="1">
              <a:defRPr/>
            </a:pPr>
            <a:r>
              <a:rPr lang="en-US" sz="2400" dirty="0" smtClean="0"/>
              <a:t>Gestures</a:t>
            </a:r>
          </a:p>
          <a:p>
            <a:pPr lvl="1" eaLnBrk="1" hangingPunct="1">
              <a:defRPr/>
            </a:pPr>
            <a:r>
              <a:rPr lang="en-US" sz="2400" dirty="0" smtClean="0"/>
              <a:t>Eye contacts and facial expressions.</a:t>
            </a:r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FEF28ED-D351-46DB-B6C4-3DE408BF69EC}" type="slidenum">
              <a:rPr lang="ar-SA" smtClean="0">
                <a:solidFill>
                  <a:schemeClr val="tx2"/>
                </a:solidFill>
              </a:rPr>
              <a:pPr eaLnBrk="1" hangingPunct="1"/>
              <a:t>11</a:t>
            </a:fld>
            <a:endParaRPr lang="en-US" smtClean="0">
              <a:solidFill>
                <a:schemeClr val="tx2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6527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13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53807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Formulate a Strategy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536700" y="0"/>
            <a:ext cx="163651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Appropriate Structure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174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Visual Aids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445000" y="0"/>
            <a:ext cx="23398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Delivering your Presentation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0" name="section6"/>
          <p:cNvSpPr/>
          <p:nvPr/>
        </p:nvSpPr>
        <p:spPr>
          <a:xfrm>
            <a:off x="6781800" y="0"/>
            <a:ext cx="1771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Handle Q &amp; A effectively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5.  Handle Q &amp; A effectively</a:t>
            </a:r>
          </a:p>
        </p:txBody>
      </p:sp>
      <p:sp>
        <p:nvSpPr>
          <p:cNvPr id="3809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Font typeface="Wingdings 3" pitchFamily="18" charset="2"/>
              <a:buNone/>
              <a:defRPr/>
            </a:pPr>
            <a:r>
              <a:rPr lang="en-US" sz="2800" dirty="0"/>
              <a:t>Answering Questions</a:t>
            </a:r>
            <a:endParaRPr lang="en-US" sz="2800" dirty="0" smtClean="0"/>
          </a:p>
          <a:p>
            <a:pPr eaLnBrk="1" hangingPunct="1">
              <a:defRPr/>
            </a:pPr>
            <a:r>
              <a:rPr lang="en-US" sz="2800" dirty="0" smtClean="0"/>
              <a:t>Plan for questions &amp; practice answers</a:t>
            </a:r>
          </a:p>
          <a:p>
            <a:pPr eaLnBrk="1" hangingPunct="1">
              <a:defRPr/>
            </a:pPr>
            <a:r>
              <a:rPr lang="en-US" sz="2800" dirty="0" smtClean="0"/>
              <a:t>Answer effectively</a:t>
            </a:r>
          </a:p>
          <a:p>
            <a:pPr lvl="1" eaLnBrk="1" hangingPunct="1">
              <a:defRPr/>
            </a:pPr>
            <a:r>
              <a:rPr lang="en-US" sz="2400" dirty="0" smtClean="0"/>
              <a:t>Listen carefully to whole question</a:t>
            </a:r>
          </a:p>
          <a:p>
            <a:pPr lvl="1" eaLnBrk="1" hangingPunct="1">
              <a:defRPr/>
            </a:pPr>
            <a:r>
              <a:rPr lang="en-US" sz="2400" dirty="0" smtClean="0"/>
              <a:t>Buy time to think</a:t>
            </a:r>
          </a:p>
          <a:p>
            <a:pPr lvl="1" eaLnBrk="1" hangingPunct="1">
              <a:defRPr/>
            </a:pPr>
            <a:r>
              <a:rPr lang="en-US" sz="2400" dirty="0" smtClean="0"/>
              <a:t>Be honest about what you don’t know.</a:t>
            </a:r>
          </a:p>
          <a:p>
            <a:pPr lvl="1" eaLnBrk="1" hangingPunct="1">
              <a:defRPr/>
            </a:pPr>
            <a:r>
              <a:rPr lang="en-US" sz="2400" dirty="0" smtClean="0"/>
              <a:t>Avoid dialogues with one person</a:t>
            </a:r>
          </a:p>
          <a:p>
            <a:pPr lvl="1" eaLnBrk="1" hangingPunct="1">
              <a:defRPr/>
            </a:pPr>
            <a:r>
              <a:rPr lang="en-US" sz="2400" dirty="0" smtClean="0"/>
              <a:t>Handle inappropriate questions quickly and tactfully</a:t>
            </a:r>
          </a:p>
          <a:p>
            <a:pPr eaLnBrk="1" hangingPunct="1">
              <a:defRPr/>
            </a:pPr>
            <a:r>
              <a:rPr lang="en-US" sz="2800" dirty="0" smtClean="0"/>
              <a:t>End Q &amp; A by restating your point. </a:t>
            </a:r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576495F-4B0A-4A9D-BFD6-380FC7863816}" type="slidenum">
              <a:rPr lang="ar-SA" smtClean="0">
                <a:solidFill>
                  <a:schemeClr val="tx2"/>
                </a:solidFill>
              </a:rPr>
              <a:pPr eaLnBrk="1" hangingPunct="1"/>
              <a:t>12</a:t>
            </a:fld>
            <a:endParaRPr lang="en-US" smtClean="0">
              <a:solidFill>
                <a:schemeClr val="tx2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7124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13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53807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Formulate a Strategy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536700" y="0"/>
            <a:ext cx="163651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Appropriate Structure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174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Visual Aids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445000" y="0"/>
            <a:ext cx="203127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Delivering your Presentation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6"/>
          <p:cNvSpPr/>
          <p:nvPr/>
        </p:nvSpPr>
        <p:spPr>
          <a:xfrm>
            <a:off x="6477000" y="0"/>
            <a:ext cx="203648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Handle Q &amp; A effectively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Points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Points to remember</a:t>
            </a:r>
          </a:p>
          <a:p>
            <a:pPr lvl="1" eaLnBrk="1" hangingPunct="1"/>
            <a:r>
              <a:rPr lang="en-US" smtClean="0"/>
              <a:t>Formulate a strategy</a:t>
            </a:r>
          </a:p>
          <a:p>
            <a:pPr lvl="1" eaLnBrk="1" hangingPunct="1"/>
            <a:r>
              <a:rPr lang="en-US" smtClean="0"/>
              <a:t>Choose an appropriate structure</a:t>
            </a:r>
          </a:p>
          <a:p>
            <a:pPr lvl="1" eaLnBrk="1" hangingPunct="1"/>
            <a:r>
              <a:rPr lang="en-US" smtClean="0"/>
              <a:t>Create visual aids to enhance your presentation</a:t>
            </a:r>
          </a:p>
          <a:p>
            <a:pPr lvl="1" eaLnBrk="1" hangingPunct="1"/>
            <a:r>
              <a:rPr lang="en-US" smtClean="0"/>
              <a:t>Strive for effective and natural delivery</a:t>
            </a:r>
          </a:p>
          <a:p>
            <a:pPr lvl="1" eaLnBrk="1" hangingPunct="1"/>
            <a:r>
              <a:rPr lang="en-US" smtClean="0"/>
              <a:t>Handle Q &amp; A effectively</a:t>
            </a:r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FB7C023-948A-48B0-99E0-7CA8D42B762D}" type="slidenum">
              <a:rPr lang="ar-SA" smtClean="0">
                <a:solidFill>
                  <a:schemeClr val="tx2"/>
                </a:solidFill>
              </a:rPr>
              <a:pPr eaLnBrk="1" hangingPunct="1"/>
              <a:t>13</a:t>
            </a:fld>
            <a:endParaRPr lang="en-US" smtClean="0">
              <a:solidFill>
                <a:schemeClr val="tx2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13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53807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Formulate a Strategy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536700" y="0"/>
            <a:ext cx="163651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Appropriate Structure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174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Visual Aids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445000" y="0"/>
            <a:ext cx="203127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Delivering your Presentation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6"/>
          <p:cNvSpPr/>
          <p:nvPr/>
        </p:nvSpPr>
        <p:spPr>
          <a:xfrm>
            <a:off x="6477000" y="0"/>
            <a:ext cx="1771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Handle Q &amp; A effectively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DEF9EA-BEF6-4439-BDF7-6835DB49E27F}" type="slidenum">
              <a:rPr lang="ar-SA"/>
              <a:pPr>
                <a:defRPr/>
              </a:pPr>
              <a:t>2</a:t>
            </a:fld>
            <a:endParaRPr lang="en-US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Lecture Outline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r>
              <a:rPr lang="en-US" smtClean="0"/>
              <a:t>Giving Oral Presentation</a:t>
            </a:r>
          </a:p>
          <a:p>
            <a:pPr lvl="1"/>
            <a:r>
              <a:rPr lang="en-US" smtClean="0"/>
              <a:t>Formulate a strategy</a:t>
            </a:r>
          </a:p>
          <a:p>
            <a:pPr lvl="1"/>
            <a:r>
              <a:rPr lang="en-US" smtClean="0"/>
              <a:t>Choose an appropriate structure</a:t>
            </a:r>
          </a:p>
          <a:p>
            <a:pPr lvl="1"/>
            <a:r>
              <a:rPr lang="en-US" smtClean="0"/>
              <a:t>Create visual aids to enhance your presentation</a:t>
            </a:r>
          </a:p>
          <a:p>
            <a:pPr lvl="1"/>
            <a:r>
              <a:rPr lang="en-US" smtClean="0"/>
              <a:t>Strive for effective and natural delivery</a:t>
            </a:r>
          </a:p>
          <a:p>
            <a:pPr lvl="1"/>
            <a:r>
              <a:rPr lang="en-US" smtClean="0"/>
              <a:t>Handle Q &amp; A effectively</a:t>
            </a:r>
          </a:p>
        </p:txBody>
      </p: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1168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13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ection2"/>
          <p:cNvSpPr/>
          <p:nvPr/>
        </p:nvSpPr>
        <p:spPr>
          <a:xfrm>
            <a:off x="0" y="0"/>
            <a:ext cx="153807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Formulate a Strategy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3"/>
          <p:cNvSpPr/>
          <p:nvPr/>
        </p:nvSpPr>
        <p:spPr>
          <a:xfrm>
            <a:off x="1536700" y="0"/>
            <a:ext cx="163651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Appropriate Structure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4"/>
          <p:cNvSpPr/>
          <p:nvPr/>
        </p:nvSpPr>
        <p:spPr>
          <a:xfrm>
            <a:off x="3174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Visual Aids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5"/>
          <p:cNvSpPr/>
          <p:nvPr/>
        </p:nvSpPr>
        <p:spPr>
          <a:xfrm>
            <a:off x="4445000" y="0"/>
            <a:ext cx="203127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Delivering your Presentation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6"/>
          <p:cNvSpPr/>
          <p:nvPr/>
        </p:nvSpPr>
        <p:spPr>
          <a:xfrm>
            <a:off x="6477000" y="0"/>
            <a:ext cx="1771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Handle Q &amp; A effectively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89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1.  Formulate a strategy</a:t>
            </a:r>
          </a:p>
        </p:txBody>
      </p:sp>
      <p:sp>
        <p:nvSpPr>
          <p:cNvPr id="15363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Analyzing the Situation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536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FFCC378-8EFB-4501-8E4E-5290D2AE36DC}" type="slidenum">
              <a:rPr lang="ar-SA" smtClean="0">
                <a:solidFill>
                  <a:schemeClr val="tx2"/>
                </a:solidFill>
              </a:rPr>
              <a:pPr eaLnBrk="1" hangingPunct="1"/>
              <a:t>3</a:t>
            </a:fld>
            <a:endParaRPr lang="en-US" smtClean="0">
              <a:solidFill>
                <a:schemeClr val="tx2"/>
              </a:solidFill>
            </a:endParaRPr>
          </a:p>
        </p:txBody>
      </p:sp>
      <p:pic>
        <p:nvPicPr>
          <p:cNvPr id="15365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9" b="5376"/>
          <a:stretch/>
        </p:blipFill>
        <p:spPr bwMode="auto">
          <a:xfrm>
            <a:off x="228600" y="1749669"/>
            <a:ext cx="8370888" cy="4519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1765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13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761054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Formulate a Strategy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765300" y="0"/>
            <a:ext cx="163651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Appropriate Structure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403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Visual Aids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673600" y="0"/>
            <a:ext cx="203127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Delivering your Presentation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6"/>
          <p:cNvSpPr/>
          <p:nvPr/>
        </p:nvSpPr>
        <p:spPr>
          <a:xfrm>
            <a:off x="6705600" y="0"/>
            <a:ext cx="1771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Handle Q &amp; A effectively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1.  Formulate a strategy (cont)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Communication Strategy</a:t>
            </a:r>
          </a:p>
          <a:p>
            <a:pPr lvl="1"/>
            <a:r>
              <a:rPr lang="en-US" sz="2800" dirty="0" smtClean="0"/>
              <a:t>Content</a:t>
            </a:r>
          </a:p>
          <a:p>
            <a:pPr lvl="2"/>
            <a:r>
              <a:rPr lang="en-US" sz="2800" dirty="0" smtClean="0"/>
              <a:t>How much detail on a method?</a:t>
            </a:r>
          </a:p>
          <a:p>
            <a:pPr lvl="2"/>
            <a:r>
              <a:rPr lang="en-US" sz="2800" dirty="0" smtClean="0"/>
              <a:t>How much detail on findings?</a:t>
            </a:r>
          </a:p>
          <a:p>
            <a:pPr lvl="1"/>
            <a:r>
              <a:rPr lang="en-US" sz="2800" dirty="0" smtClean="0"/>
              <a:t>Style</a:t>
            </a:r>
          </a:p>
          <a:p>
            <a:pPr lvl="2"/>
            <a:r>
              <a:rPr lang="en-US" sz="2800" dirty="0" smtClean="0"/>
              <a:t>Level of technical language?</a:t>
            </a:r>
          </a:p>
          <a:p>
            <a:pPr lvl="2"/>
            <a:r>
              <a:rPr lang="en-US" sz="2800" dirty="0" smtClean="0"/>
              <a:t>Appeal to general audience?</a:t>
            </a:r>
          </a:p>
          <a:p>
            <a:pPr lvl="1"/>
            <a:r>
              <a:rPr lang="en-US" sz="2800" dirty="0" smtClean="0"/>
              <a:t>Structure</a:t>
            </a:r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19C2CFA-F53B-483D-91D4-48CE10A50724}" type="slidenum">
              <a:rPr lang="ar-SA" smtClean="0">
                <a:solidFill>
                  <a:schemeClr val="tx2"/>
                </a:solidFill>
              </a:rPr>
              <a:pPr eaLnBrk="1" hangingPunct="1"/>
              <a:t>4</a:t>
            </a:fld>
            <a:endParaRPr lang="en-US" smtClean="0">
              <a:solidFill>
                <a:schemeClr val="tx2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2362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13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761054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Formulate a Strategy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765300" y="0"/>
            <a:ext cx="163651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Appropriate Structure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403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Visual Aids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673600" y="0"/>
            <a:ext cx="203127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Delivering your Presentation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6"/>
          <p:cNvSpPr/>
          <p:nvPr/>
        </p:nvSpPr>
        <p:spPr>
          <a:xfrm>
            <a:off x="6705600" y="0"/>
            <a:ext cx="1771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Handle Q &amp; A effectively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  Choose an appropriate structure</a:t>
            </a:r>
          </a:p>
        </p:txBody>
      </p:sp>
      <p:sp>
        <p:nvSpPr>
          <p:cNvPr id="17411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Cognitive Processing Constraints</a:t>
            </a:r>
            <a:endParaRPr lang="en-US" smtClean="0"/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749A5C7-C8E1-4EB5-9BE2-9B41463DCC77}" type="slidenum">
              <a:rPr lang="ar-SA" smtClean="0">
                <a:solidFill>
                  <a:schemeClr val="tx2"/>
                </a:solidFill>
              </a:rPr>
              <a:pPr eaLnBrk="1" hangingPunct="1"/>
              <a:t>5</a:t>
            </a:fld>
            <a:endParaRPr lang="en-US" smtClean="0">
              <a:solidFill>
                <a:schemeClr val="tx2"/>
              </a:solidFill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" b="2246"/>
          <a:stretch>
            <a:fillRect/>
          </a:stretch>
        </p:blipFill>
        <p:spPr bwMode="auto">
          <a:xfrm>
            <a:off x="528638" y="1833563"/>
            <a:ext cx="8086725" cy="446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2959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13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53807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Formulate a Strategy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536700" y="0"/>
            <a:ext cx="185761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Appropriate Structure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390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Visual Aids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660900" y="0"/>
            <a:ext cx="203127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Delivering your Presentation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6"/>
          <p:cNvSpPr/>
          <p:nvPr/>
        </p:nvSpPr>
        <p:spPr>
          <a:xfrm>
            <a:off x="6692900" y="0"/>
            <a:ext cx="1771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Handle Q &amp; A effectively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2.  Choose an appropriate structure (cont.)</a:t>
            </a:r>
          </a:p>
        </p:txBody>
      </p:sp>
      <p:graphicFrame>
        <p:nvGraphicFramePr>
          <p:cNvPr id="369694" name="Group 30"/>
          <p:cNvGraphicFramePr>
            <a:graphicFrameLocks noGrp="1"/>
          </p:cNvGraphicFramePr>
          <p:nvPr>
            <p:ph sz="quarter" idx="1"/>
          </p:nvPr>
        </p:nvGraphicFramePr>
        <p:xfrm>
          <a:off x="457200" y="1782763"/>
          <a:ext cx="8229600" cy="4541838"/>
        </p:xfrm>
        <a:graphic>
          <a:graphicData uri="http://schemas.openxmlformats.org/drawingml/2006/table">
            <a:tbl>
              <a:tblPr/>
              <a:tblGrid>
                <a:gridCol w="2178424"/>
                <a:gridCol w="3307976"/>
                <a:gridCol w="2743200"/>
              </a:tblGrid>
              <a:tr h="1371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6819" marR="96819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Direct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(Easier to follow)</a:t>
                      </a:r>
                    </a:p>
                  </a:txBody>
                  <a:tcPr marL="96819" marR="96819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Indirect (often conventional)</a:t>
                      </a:r>
                    </a:p>
                  </a:txBody>
                  <a:tcPr marL="96819" marR="96819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Informative</a:t>
                      </a:r>
                    </a:p>
                  </a:txBody>
                  <a:tcPr marL="96819" marR="96819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Main result, followed by evidence</a:t>
                      </a:r>
                    </a:p>
                  </a:txBody>
                  <a:tcPr marL="96819" marR="96819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Evidence, leading to results</a:t>
                      </a:r>
                    </a:p>
                  </a:txBody>
                  <a:tcPr marL="96819" marR="96819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84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Persuasive</a:t>
                      </a:r>
                    </a:p>
                  </a:txBody>
                  <a:tcPr marL="96819" marR="96819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Overall arguments backed by evidence</a:t>
                      </a:r>
                    </a:p>
                  </a:txBody>
                  <a:tcPr marL="96819" marR="96819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Evidence leading to overall arguments</a:t>
                      </a:r>
                    </a:p>
                  </a:txBody>
                  <a:tcPr marL="96819" marR="96819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5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D5594D9-888A-4705-8899-6EEB167E33DB}" type="slidenum">
              <a:rPr lang="ar-SA" smtClean="0">
                <a:solidFill>
                  <a:schemeClr val="tx2"/>
                </a:solidFill>
              </a:rPr>
              <a:pPr eaLnBrk="1" hangingPunct="1"/>
              <a:t>6</a:t>
            </a:fld>
            <a:endParaRPr lang="en-US" smtClean="0">
              <a:solidFill>
                <a:schemeClr val="tx2"/>
              </a:solidFill>
            </a:endParaRPr>
          </a:p>
        </p:txBody>
      </p:sp>
      <p:sp>
        <p:nvSpPr>
          <p:cNvPr id="18454" name="TextBox 1"/>
          <p:cNvSpPr txBox="1">
            <a:spLocks noChangeArrowheads="1"/>
          </p:cNvSpPr>
          <p:nvPr/>
        </p:nvSpPr>
        <p:spPr bwMode="auto">
          <a:xfrm>
            <a:off x="457200" y="1219200"/>
            <a:ext cx="8305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800"/>
              <a:t>Structure Approaches</a:t>
            </a: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3556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13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53807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Formulate a Strategy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536700" y="0"/>
            <a:ext cx="185761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Appropriate Structure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390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Visual Aids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660900" y="0"/>
            <a:ext cx="203127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Delivering your Presentation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6"/>
          <p:cNvSpPr/>
          <p:nvPr/>
        </p:nvSpPr>
        <p:spPr>
          <a:xfrm>
            <a:off x="6692900" y="0"/>
            <a:ext cx="1771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Handle Q &amp; A effectively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2.  Choose an appropriate structure (cont.)</a:t>
            </a:r>
          </a:p>
        </p:txBody>
      </p:sp>
      <p:sp>
        <p:nvSpPr>
          <p:cNvPr id="19459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Deciding on a Structure</a:t>
            </a:r>
          </a:p>
        </p:txBody>
      </p:sp>
      <p:sp>
        <p:nvSpPr>
          <p:cNvPr id="1946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5A5F65-4C6E-44C2-A9C9-673A2D978833}" type="slidenum">
              <a:rPr lang="ar-SA" smtClean="0">
                <a:solidFill>
                  <a:schemeClr val="tx2"/>
                </a:solidFill>
              </a:rPr>
              <a:pPr eaLnBrk="1" hangingPunct="1"/>
              <a:t>7</a:t>
            </a:fld>
            <a:endParaRPr lang="en-US" smtClean="0">
              <a:solidFill>
                <a:schemeClr val="tx2"/>
              </a:solidFill>
            </a:endParaRPr>
          </a:p>
        </p:txBody>
      </p:sp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57400"/>
            <a:ext cx="8142288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4140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13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53807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Formulate a Strategy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536700" y="0"/>
            <a:ext cx="185761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Appropriate Structure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390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Visual Aids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660900" y="0"/>
            <a:ext cx="203127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Delivering your Presentation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6"/>
          <p:cNvSpPr/>
          <p:nvPr/>
        </p:nvSpPr>
        <p:spPr>
          <a:xfrm>
            <a:off x="6692900" y="0"/>
            <a:ext cx="1771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Handle Q &amp; A effectively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2.  Choose an appropriate structure (cont.)</a:t>
            </a:r>
          </a:p>
        </p:txBody>
      </p:sp>
      <p:sp>
        <p:nvSpPr>
          <p:cNvPr id="3737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  <a:defRPr/>
            </a:pPr>
            <a:r>
              <a:rPr lang="en-US" sz="2800" dirty="0"/>
              <a:t>Planning segments of presentations</a:t>
            </a:r>
            <a:endParaRPr lang="en-US" sz="28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smtClean="0"/>
              <a:t>Introduction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Arouse interest and show relevance to audience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Establish credibility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State main message (if direct) or preview agenda.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smtClean="0"/>
              <a:t>Body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Limit to 5 major sections or points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Adjust detail to audience background and needs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Clarify process through agenda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smtClean="0"/>
              <a:t>Conclusion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Make or recap main points</a:t>
            </a:r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9644866-6A56-4ABA-89EC-F3867F3CF29F}" type="slidenum">
              <a:rPr lang="ar-SA" smtClean="0">
                <a:solidFill>
                  <a:schemeClr val="tx2"/>
                </a:solidFill>
              </a:rPr>
              <a:pPr eaLnBrk="1" hangingPunct="1"/>
              <a:t>8</a:t>
            </a:fld>
            <a:endParaRPr lang="en-US" smtClean="0">
              <a:solidFill>
                <a:schemeClr val="tx2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4737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13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53807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Formulate a Strategy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536700" y="0"/>
            <a:ext cx="185761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Appropriate Structure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390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Visual Aids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660900" y="0"/>
            <a:ext cx="203127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Delivering your Presentation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6"/>
          <p:cNvSpPr/>
          <p:nvPr/>
        </p:nvSpPr>
        <p:spPr>
          <a:xfrm>
            <a:off x="6692900" y="0"/>
            <a:ext cx="1771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Handle Q &amp; A effectively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3.  Create visual aids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Font typeface="Wingdings 3" pitchFamily="18" charset="2"/>
              <a:buNone/>
              <a:defRPr/>
            </a:pPr>
            <a:r>
              <a:rPr lang="en-US" sz="3600" dirty="0" smtClean="0"/>
              <a:t>Functions</a:t>
            </a:r>
          </a:p>
          <a:p>
            <a:pPr eaLnBrk="1" hangingPunct="1">
              <a:defRPr/>
            </a:pPr>
            <a:r>
              <a:rPr lang="en-US" dirty="0" smtClean="0"/>
              <a:t>Clarify structure</a:t>
            </a:r>
          </a:p>
          <a:p>
            <a:pPr eaLnBrk="1" hangingPunct="1">
              <a:defRPr/>
            </a:pPr>
            <a:r>
              <a:rPr lang="en-US" dirty="0" smtClean="0"/>
              <a:t>Emphasize important ideas</a:t>
            </a:r>
          </a:p>
          <a:p>
            <a:pPr eaLnBrk="1" hangingPunct="1">
              <a:defRPr/>
            </a:pPr>
            <a:r>
              <a:rPr lang="en-US" dirty="0" smtClean="0"/>
              <a:t>Illustrate relationships or objects visually</a:t>
            </a:r>
          </a:p>
          <a:p>
            <a:pPr eaLnBrk="1" hangingPunct="1">
              <a:defRPr/>
            </a:pPr>
            <a:r>
              <a:rPr lang="en-US" dirty="0" smtClean="0"/>
              <a:t>Enhance and maintain interest</a:t>
            </a:r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85CB3A3-CDF1-4470-B485-A7C93237AE3A}" type="slidenum">
              <a:rPr lang="ar-SA" smtClean="0">
                <a:solidFill>
                  <a:schemeClr val="tx2"/>
                </a:solidFill>
              </a:rPr>
              <a:pPr eaLnBrk="1" hangingPunct="1"/>
              <a:t>9</a:t>
            </a:fld>
            <a:endParaRPr lang="en-US" smtClean="0">
              <a:solidFill>
                <a:schemeClr val="tx2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5334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13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53807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Formulate a Strategy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536700" y="0"/>
            <a:ext cx="163651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Appropriate Structure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175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Visual Aids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445000" y="0"/>
            <a:ext cx="203127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Delivering your Presentation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6"/>
          <p:cNvSpPr/>
          <p:nvPr/>
        </p:nvSpPr>
        <p:spPr>
          <a:xfrm>
            <a:off x="6477000" y="0"/>
            <a:ext cx="1771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Handle Q &amp; A effectively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6037</TotalTime>
  <Words>700</Words>
  <Application>Microsoft Office PowerPoint</Application>
  <PresentationFormat>On-screen Show (4:3)</PresentationFormat>
  <Paragraphs>184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SWE205 2011-09-26 (with Tabs)</vt:lpstr>
      <vt:lpstr>Lecture # 26 Communication Skills </vt:lpstr>
      <vt:lpstr>Lecture Outline</vt:lpstr>
      <vt:lpstr>1.  Formulate a strategy</vt:lpstr>
      <vt:lpstr>1.  Formulate a strategy (cont)</vt:lpstr>
      <vt:lpstr>2.  Choose an appropriate structure</vt:lpstr>
      <vt:lpstr>2.  Choose an appropriate structure (cont.)</vt:lpstr>
      <vt:lpstr>2.  Choose an appropriate structure (cont.)</vt:lpstr>
      <vt:lpstr>2.  Choose an appropriate structure (cont.)</vt:lpstr>
      <vt:lpstr>3.  Create visual aids</vt:lpstr>
      <vt:lpstr>3.  Create visual aids (cont.)</vt:lpstr>
      <vt:lpstr>4.  Strive for effective and natural delivery</vt:lpstr>
      <vt:lpstr>5.  Handle Q &amp; A effectively</vt:lpstr>
      <vt:lpstr>Key Points</vt:lpstr>
    </vt:vector>
  </TitlesOfParts>
  <Company>Misbhauddin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 Lecture # 33</dc:title>
  <dc:creator>Mohammed</dc:creator>
  <cp:lastModifiedBy>Khalid Aljasser</cp:lastModifiedBy>
  <cp:revision>107</cp:revision>
  <dcterms:created xsi:type="dcterms:W3CDTF">2009-05-13T12:15:11Z</dcterms:created>
  <dcterms:modified xsi:type="dcterms:W3CDTF">2011-12-04T06:42:37Z</dcterms:modified>
</cp:coreProperties>
</file>